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3"/>
  </p:notesMasterIdLst>
  <p:sldIdLst>
    <p:sldId id="256" r:id="rId2"/>
    <p:sldId id="284" r:id="rId3"/>
    <p:sldId id="286" r:id="rId4"/>
    <p:sldId id="287" r:id="rId5"/>
    <p:sldId id="305" r:id="rId6"/>
    <p:sldId id="288" r:id="rId7"/>
    <p:sldId id="309" r:id="rId8"/>
    <p:sldId id="293" r:id="rId9"/>
    <p:sldId id="290" r:id="rId10"/>
    <p:sldId id="294" r:id="rId11"/>
    <p:sldId id="297" r:id="rId12"/>
    <p:sldId id="291" r:id="rId13"/>
    <p:sldId id="299" r:id="rId14"/>
    <p:sldId id="296" r:id="rId15"/>
    <p:sldId id="300" r:id="rId16"/>
    <p:sldId id="301" r:id="rId17"/>
    <p:sldId id="298" r:id="rId18"/>
    <p:sldId id="311" r:id="rId19"/>
    <p:sldId id="312" r:id="rId20"/>
    <p:sldId id="313" r:id="rId21"/>
    <p:sldId id="30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7"/>
    <p:restoredTop sz="94452"/>
  </p:normalViewPr>
  <p:slideViewPr>
    <p:cSldViewPr snapToGrid="0">
      <p:cViewPr varScale="1">
        <p:scale>
          <a:sx n="113" d="100"/>
          <a:sy n="113" d="100"/>
        </p:scale>
        <p:origin x="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76A3F-1501-8341-BB8E-71C5564AA4A3}" type="doc">
      <dgm:prSet loTypeId="urn:microsoft.com/office/officeart/2005/8/layout/radial4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fr-FR"/>
        </a:p>
      </dgm:t>
    </dgm:pt>
    <dgm:pt modelId="{76849C5F-642C-4747-8441-91AFAD4B9F01}">
      <dgm:prSet phldrT="[Texte]"/>
      <dgm:spPr>
        <a:solidFill>
          <a:srgbClr val="CE6D5A"/>
        </a:solidFill>
      </dgm:spPr>
      <dgm:t>
        <a:bodyPr/>
        <a:lstStyle/>
        <a:p>
          <a:r>
            <a:rPr lang="fr-FR" dirty="0">
              <a:latin typeface="+mj-lt"/>
            </a:rPr>
            <a:t>Phonétique</a:t>
          </a:r>
          <a:r>
            <a:rPr lang="fr-FR" baseline="0" dirty="0">
              <a:latin typeface="+mj-lt"/>
            </a:rPr>
            <a:t> : étude des sons </a:t>
          </a:r>
          <a:endParaRPr lang="fr-FR" dirty="0">
            <a:latin typeface="+mj-lt"/>
          </a:endParaRPr>
        </a:p>
      </dgm:t>
    </dgm:pt>
    <dgm:pt modelId="{F4E2F27B-0189-8144-A42B-96BD983F2819}" type="parTrans" cxnId="{B6340DD7-EA41-484E-843A-A96BC3FAF9C8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C8CEB5B7-41F2-0543-AF34-B4ADE3B6A106}" type="sibTrans" cxnId="{B6340DD7-EA41-484E-843A-A96BC3FAF9C8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67CAD3DF-E542-8640-8B8B-B73BC3F0BB6A}">
      <dgm:prSet phldrT="[Texte]"/>
      <dgm:spPr>
        <a:solidFill>
          <a:srgbClr val="7FA0AD"/>
        </a:solidFill>
      </dgm:spPr>
      <dgm:t>
        <a:bodyPr/>
        <a:lstStyle/>
        <a:p>
          <a:r>
            <a:rPr lang="fr-FR" dirty="0">
              <a:latin typeface="+mj-lt"/>
            </a:rPr>
            <a:t>Oral</a:t>
          </a:r>
        </a:p>
      </dgm:t>
    </dgm:pt>
    <dgm:pt modelId="{92454759-75F9-CE4F-AC45-15F356E8A2F1}" type="parTrans" cxnId="{26948D9F-6F50-9745-949B-19FB0E0F3F01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3187798D-DB9E-4842-8C3F-AA85718D3E66}" type="sibTrans" cxnId="{26948D9F-6F50-9745-949B-19FB0E0F3F01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5B78A5C3-4631-4961-BF3F-8ED0378DAC95}">
      <dgm:prSet/>
      <dgm:spPr/>
      <dgm:t>
        <a:bodyPr/>
        <a:lstStyle/>
        <a:p>
          <a:endParaRPr lang="fr-FR" dirty="0">
            <a:latin typeface="+mj-lt"/>
          </a:endParaRPr>
        </a:p>
      </dgm:t>
    </dgm:pt>
    <dgm:pt modelId="{9D1C0011-923D-4219-8C49-124B0C457F3A}" type="parTrans" cxnId="{9660F748-5DFA-4F9A-ACC4-71DDFE64FACA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2083426C-A273-4C13-8AB7-80583FB46A7E}" type="sibTrans" cxnId="{9660F748-5DFA-4F9A-ACC4-71DDFE64FACA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C57BE1CA-CFB7-4ABA-8284-FDEC7FB9F7B8}">
      <dgm:prSet/>
      <dgm:spPr/>
      <dgm:t>
        <a:bodyPr/>
        <a:lstStyle/>
        <a:p>
          <a:endParaRPr lang="fr-FR" dirty="0">
            <a:latin typeface="+mj-lt"/>
          </a:endParaRPr>
        </a:p>
      </dgm:t>
    </dgm:pt>
    <dgm:pt modelId="{2FFD3D1F-6563-4B3F-B8D4-77FF1769A635}" type="parTrans" cxnId="{458BF921-407A-4633-943E-8CF74F34B6D2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721C1697-423A-40E4-BF5D-4ECD3AB3FE66}" type="sibTrans" cxnId="{458BF921-407A-4633-943E-8CF74F34B6D2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52DACE87-1F8A-E345-9D39-76A53883AAE3}" type="pres">
      <dgm:prSet presAssocID="{DC876A3F-1501-8341-BB8E-71C5564AA4A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E7CFD00-5C4B-8E4C-A429-B17A3DD6277D}" type="pres">
      <dgm:prSet presAssocID="{76849C5F-642C-4747-8441-91AFAD4B9F01}" presName="centerShape" presStyleLbl="node0" presStyleIdx="0" presStyleCnt="1" custLinFactNeighborX="16780" custLinFactNeighborY="-6936"/>
      <dgm:spPr/>
    </dgm:pt>
    <dgm:pt modelId="{C89C5F8B-F7B5-9946-B686-899CBF3AAA7B}" type="pres">
      <dgm:prSet presAssocID="{92454759-75F9-CE4F-AC45-15F356E8A2F1}" presName="parTrans" presStyleLbl="bgSibTrans2D1" presStyleIdx="0" presStyleCnt="1" custScaleX="34592" custScaleY="77040" custLinFactNeighborX="38678" custLinFactNeighborY="3133"/>
      <dgm:spPr/>
    </dgm:pt>
    <dgm:pt modelId="{B4260D41-129A-C846-BA3E-CFE7DD132CD9}" type="pres">
      <dgm:prSet presAssocID="{67CAD3DF-E542-8640-8B8B-B73BC3F0BB6A}" presName="node" presStyleLbl="node1" presStyleIdx="0" presStyleCnt="1" custScaleY="51946" custRadScaleRad="82440" custRadScaleInc="-44364">
        <dgm:presLayoutVars>
          <dgm:bulletEnabled val="1"/>
        </dgm:presLayoutVars>
      </dgm:prSet>
      <dgm:spPr/>
    </dgm:pt>
  </dgm:ptLst>
  <dgm:cxnLst>
    <dgm:cxn modelId="{42E3821E-255F-8F40-B076-25DAF398F9CA}" type="presOf" srcId="{76849C5F-642C-4747-8441-91AFAD4B9F01}" destId="{0E7CFD00-5C4B-8E4C-A429-B17A3DD6277D}" srcOrd="0" destOrd="0" presId="urn:microsoft.com/office/officeart/2005/8/layout/radial4"/>
    <dgm:cxn modelId="{458BF921-407A-4633-943E-8CF74F34B6D2}" srcId="{DC876A3F-1501-8341-BB8E-71C5564AA4A3}" destId="{C57BE1CA-CFB7-4ABA-8284-FDEC7FB9F7B8}" srcOrd="2" destOrd="0" parTransId="{2FFD3D1F-6563-4B3F-B8D4-77FF1769A635}" sibTransId="{721C1697-423A-40E4-BF5D-4ECD3AB3FE66}"/>
    <dgm:cxn modelId="{A75BE73D-666F-944C-B431-F1945AB7B3F0}" type="presOf" srcId="{67CAD3DF-E542-8640-8B8B-B73BC3F0BB6A}" destId="{B4260D41-129A-C846-BA3E-CFE7DD132CD9}" srcOrd="0" destOrd="0" presId="urn:microsoft.com/office/officeart/2005/8/layout/radial4"/>
    <dgm:cxn modelId="{9660F748-5DFA-4F9A-ACC4-71DDFE64FACA}" srcId="{DC876A3F-1501-8341-BB8E-71C5564AA4A3}" destId="{5B78A5C3-4631-4961-BF3F-8ED0378DAC95}" srcOrd="1" destOrd="0" parTransId="{9D1C0011-923D-4219-8C49-124B0C457F3A}" sibTransId="{2083426C-A273-4C13-8AB7-80583FB46A7E}"/>
    <dgm:cxn modelId="{45FCE28B-A34B-DE45-8C5D-9EED98507431}" type="presOf" srcId="{DC876A3F-1501-8341-BB8E-71C5564AA4A3}" destId="{52DACE87-1F8A-E345-9D39-76A53883AAE3}" srcOrd="0" destOrd="0" presId="urn:microsoft.com/office/officeart/2005/8/layout/radial4"/>
    <dgm:cxn modelId="{26948D9F-6F50-9745-949B-19FB0E0F3F01}" srcId="{76849C5F-642C-4747-8441-91AFAD4B9F01}" destId="{67CAD3DF-E542-8640-8B8B-B73BC3F0BB6A}" srcOrd="0" destOrd="0" parTransId="{92454759-75F9-CE4F-AC45-15F356E8A2F1}" sibTransId="{3187798D-DB9E-4842-8C3F-AA85718D3E66}"/>
    <dgm:cxn modelId="{B6340DD7-EA41-484E-843A-A96BC3FAF9C8}" srcId="{DC876A3F-1501-8341-BB8E-71C5564AA4A3}" destId="{76849C5F-642C-4747-8441-91AFAD4B9F01}" srcOrd="0" destOrd="0" parTransId="{F4E2F27B-0189-8144-A42B-96BD983F2819}" sibTransId="{C8CEB5B7-41F2-0543-AF34-B4ADE3B6A106}"/>
    <dgm:cxn modelId="{253C71F0-9107-FD49-AC08-E5DA9BA07BB0}" type="presOf" srcId="{92454759-75F9-CE4F-AC45-15F356E8A2F1}" destId="{C89C5F8B-F7B5-9946-B686-899CBF3AAA7B}" srcOrd="0" destOrd="0" presId="urn:microsoft.com/office/officeart/2005/8/layout/radial4"/>
    <dgm:cxn modelId="{DA3B8D29-979F-A343-8D4D-3F9E7B8EF9E8}" type="presParOf" srcId="{52DACE87-1F8A-E345-9D39-76A53883AAE3}" destId="{0E7CFD00-5C4B-8E4C-A429-B17A3DD6277D}" srcOrd="0" destOrd="0" presId="urn:microsoft.com/office/officeart/2005/8/layout/radial4"/>
    <dgm:cxn modelId="{2F0FD642-0587-7340-A130-D30CC6EF7EC9}" type="presParOf" srcId="{52DACE87-1F8A-E345-9D39-76A53883AAE3}" destId="{C89C5F8B-F7B5-9946-B686-899CBF3AAA7B}" srcOrd="1" destOrd="0" presId="urn:microsoft.com/office/officeart/2005/8/layout/radial4"/>
    <dgm:cxn modelId="{74CA9024-99CE-BF42-9682-622253C35AA7}" type="presParOf" srcId="{52DACE87-1F8A-E345-9D39-76A53883AAE3}" destId="{B4260D41-129A-C846-BA3E-CFE7DD132CD9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CFD00-5C4B-8E4C-A429-B17A3DD6277D}">
      <dsp:nvSpPr>
        <dsp:cNvPr id="0" name=""/>
        <dsp:cNvSpPr/>
      </dsp:nvSpPr>
      <dsp:spPr>
        <a:xfrm>
          <a:off x="2731938" y="1553257"/>
          <a:ext cx="2007508" cy="2007508"/>
        </a:xfrm>
        <a:prstGeom prst="ellipse">
          <a:avLst/>
        </a:prstGeom>
        <a:solidFill>
          <a:srgbClr val="CE6D5A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latin typeface="+mj-lt"/>
            </a:rPr>
            <a:t>Phonétique</a:t>
          </a:r>
          <a:r>
            <a:rPr lang="fr-FR" sz="2200" kern="1200" baseline="0" dirty="0">
              <a:latin typeface="+mj-lt"/>
            </a:rPr>
            <a:t> : étude des sons </a:t>
          </a:r>
          <a:endParaRPr lang="fr-FR" sz="2200" kern="1200" dirty="0">
            <a:latin typeface="+mj-lt"/>
          </a:endParaRPr>
        </a:p>
      </dsp:txBody>
      <dsp:txXfrm>
        <a:off x="3025931" y="1847250"/>
        <a:ext cx="1419522" cy="1419522"/>
      </dsp:txXfrm>
    </dsp:sp>
    <dsp:sp modelId="{C89C5F8B-F7B5-9946-B686-899CBF3AAA7B}">
      <dsp:nvSpPr>
        <dsp:cNvPr id="0" name=""/>
        <dsp:cNvSpPr/>
      </dsp:nvSpPr>
      <dsp:spPr>
        <a:xfrm rot="10819440">
          <a:off x="2202253" y="2344016"/>
          <a:ext cx="532081" cy="44077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60D41-129A-C846-BA3E-CFE7DD132CD9}">
      <dsp:nvSpPr>
        <dsp:cNvPr id="0" name=""/>
        <dsp:cNvSpPr/>
      </dsp:nvSpPr>
      <dsp:spPr>
        <a:xfrm>
          <a:off x="150728" y="2145859"/>
          <a:ext cx="1907132" cy="792543"/>
        </a:xfrm>
        <a:prstGeom prst="roundRect">
          <a:avLst>
            <a:gd name="adj" fmla="val 10000"/>
          </a:avLst>
        </a:prstGeom>
        <a:solidFill>
          <a:srgbClr val="7FA0AD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>
              <a:latin typeface="+mj-lt"/>
            </a:rPr>
            <a:t>Oral</a:t>
          </a:r>
        </a:p>
      </dsp:txBody>
      <dsp:txXfrm>
        <a:off x="173941" y="2169072"/>
        <a:ext cx="1860706" cy="746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C4BCD-196E-2345-95D0-E9A99A343473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A0527-A99F-0645-ACB2-8E6B688A2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92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3009AA-6D1E-9D4D-BC35-61CFFB89B9A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4070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9AA-6D1E-9D4D-BC35-61CFFB89B9A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71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9AA-6D1E-9D4D-BC35-61CFFB89B9A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76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9AA-6D1E-9D4D-BC35-61CFFB89B9A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88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3009AA-6D1E-9D4D-BC35-61CFFB89B9A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42771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9AA-6D1E-9D4D-BC35-61CFFB89B9A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12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9AA-6D1E-9D4D-BC35-61CFFB89B9A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73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9AA-6D1E-9D4D-BC35-61CFFB89B9A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85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9AA-6D1E-9D4D-BC35-61CFFB89B9A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0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3009AA-6D1E-9D4D-BC35-61CFFB89B9A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941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3009AA-6D1E-9D4D-BC35-61CFFB89B9A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178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33009AA-6D1E-9D4D-BC35-61CFFB89B9A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679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alima.sahraoui@univ-tlse2.f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npl.univ-tlse2.fr/accueil/membres/halima-sahraoui-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halima.sahraoui@univ-tlse2.fr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npl.univ-tlse2.fr/accueil/presenta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lh.univ-tlse2.f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AE829-6043-81AA-72A8-79BFF43D32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spc="-1" dirty="0">
                <a:uFill>
                  <a:solidFill>
                    <a:srgbClr val="FFFFFF"/>
                  </a:solidFill>
                </a:uFill>
              </a:rPr>
              <a:t>Master Etudes Françaises et francophones</a:t>
            </a:r>
            <a:endParaRPr lang="fr-FR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D9C11B-F1F8-7D43-B1D6-634C944F8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5" y="4242029"/>
            <a:ext cx="6831673" cy="10862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2400" b="1" spc="2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Présentation de l’équipe</a:t>
            </a:r>
            <a:endParaRPr lang="fr-FR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2400" b="1" spc="2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endParaRPr lang="fr-FR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2400" b="1" spc="2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Propositions de sujets de recherche </a:t>
            </a:r>
            <a:endParaRPr lang="fr-FR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701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>
            <a:extLst>
              <a:ext uri="{FF2B5EF4-FFF2-40B4-BE49-F238E27FC236}">
                <a16:creationId xmlns:a16="http://schemas.microsoft.com/office/drawing/2014/main" id="{EF01CE83-E139-77FF-BB34-6B6566553CA3}"/>
              </a:ext>
            </a:extLst>
          </p:cNvPr>
          <p:cNvSpPr/>
          <p:nvPr/>
        </p:nvSpPr>
        <p:spPr>
          <a:xfrm>
            <a:off x="1750446" y="1378255"/>
            <a:ext cx="5987441" cy="4101490"/>
          </a:xfrm>
          <a:prstGeom prst="ellips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cs typeface="Georgia"/>
              </a:rPr>
              <a:t>Domaine et intérêts de recherche</a:t>
            </a:r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FF958EE-9C25-B73A-4349-B2B6DF0CF84C}"/>
              </a:ext>
            </a:extLst>
          </p:cNvPr>
          <p:cNvSpPr/>
          <p:nvPr/>
        </p:nvSpPr>
        <p:spPr>
          <a:xfrm>
            <a:off x="4985359" y="1553226"/>
            <a:ext cx="6237962" cy="402085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3919A3E-D6B2-F7C6-DBEA-0F37CA9B58DF}"/>
              </a:ext>
            </a:extLst>
          </p:cNvPr>
          <p:cNvSpPr/>
          <p:nvPr/>
        </p:nvSpPr>
        <p:spPr>
          <a:xfrm>
            <a:off x="3499460" y="2562357"/>
            <a:ext cx="5657066" cy="410149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6F7798-197F-3868-8BCB-0B78E6EA8038}"/>
              </a:ext>
            </a:extLst>
          </p:cNvPr>
          <p:cNvSpPr txBox="1"/>
          <p:nvPr/>
        </p:nvSpPr>
        <p:spPr>
          <a:xfrm>
            <a:off x="2422222" y="1841622"/>
            <a:ext cx="21544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Processus</a:t>
            </a:r>
          </a:p>
          <a:p>
            <a:pPr algn="ctr"/>
            <a:r>
              <a:rPr lang="fr-FR" sz="2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–Planification</a:t>
            </a:r>
          </a:p>
          <a:p>
            <a:pPr algn="ctr"/>
            <a:r>
              <a:rPr lang="fr-FR" sz="2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– Formulation</a:t>
            </a:r>
          </a:p>
          <a:p>
            <a:pPr algn="ctr"/>
            <a:r>
              <a:rPr lang="fr-FR" sz="2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– Révision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EC94EC-1C94-D53D-DCBE-3F3A096BE73F}"/>
              </a:ext>
            </a:extLst>
          </p:cNvPr>
          <p:cNvSpPr txBox="1"/>
          <p:nvPr/>
        </p:nvSpPr>
        <p:spPr>
          <a:xfrm>
            <a:off x="7910055" y="1797784"/>
            <a:ext cx="2492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Compétences</a:t>
            </a:r>
          </a:p>
          <a:p>
            <a:pPr algn="ctr"/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– Complexité</a:t>
            </a:r>
          </a:p>
          <a:p>
            <a:pPr algn="ctr"/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– Précision</a:t>
            </a:r>
          </a:p>
          <a:p>
            <a:pPr algn="ctr"/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– Fluence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C00EF8B-BABF-6900-FAFB-6A6117E31317}"/>
              </a:ext>
            </a:extLst>
          </p:cNvPr>
          <p:cNvSpPr txBox="1"/>
          <p:nvPr/>
        </p:nvSpPr>
        <p:spPr>
          <a:xfrm>
            <a:off x="4947883" y="2828835"/>
            <a:ext cx="2755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Orthographe</a:t>
            </a:r>
          </a:p>
          <a:p>
            <a:pPr algn="ctr"/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Morphosyntaxe</a:t>
            </a:r>
          </a:p>
          <a:p>
            <a:pPr algn="ctr"/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Ecrit académique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2DEBA1-91CD-E668-A0A1-F724F269D015}"/>
              </a:ext>
            </a:extLst>
          </p:cNvPr>
          <p:cNvSpPr txBox="1"/>
          <p:nvPr/>
        </p:nvSpPr>
        <p:spPr>
          <a:xfrm>
            <a:off x="4618793" y="5633970"/>
            <a:ext cx="386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L1		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</a:rPr>
              <a:t>MdT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		Emotion</a:t>
            </a:r>
          </a:p>
        </p:txBody>
      </p:sp>
    </p:spTree>
    <p:extLst>
      <p:ext uri="{BB962C8B-B14F-4D97-AF65-F5344CB8AC3E}">
        <p14:creationId xmlns:p14="http://schemas.microsoft.com/office/powerpoint/2010/main" val="3837924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spc="-1" dirty="0">
                <a:uFill>
                  <a:solidFill>
                    <a:srgbClr val="FFFFFF"/>
                  </a:solidFill>
                </a:uFill>
              </a:rPr>
              <a:t>Propositions de thématiques de recherche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3AFE8A5-6FEE-134D-5D92-91F5EBB42312}"/>
              </a:ext>
            </a:extLst>
          </p:cNvPr>
          <p:cNvSpPr txBox="1"/>
          <p:nvPr/>
        </p:nvSpPr>
        <p:spPr>
          <a:xfrm>
            <a:off x="1585460" y="1905482"/>
            <a:ext cx="9173479" cy="4396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3600">
              <a:lnSpc>
                <a:spcPct val="150000"/>
              </a:lnSpc>
              <a:spcAft>
                <a:spcPts val="6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Impact L1 orthographe profonde ou superficielle</a:t>
            </a:r>
          </a:p>
          <a:p>
            <a:pPr marL="274320" indent="-273600">
              <a:lnSpc>
                <a:spcPct val="150000"/>
              </a:lnSpc>
              <a:spcAft>
                <a:spcPts val="6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Le rôle de la </a:t>
            </a:r>
            <a:r>
              <a:rPr lang="fr-FR" sz="18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MdT</a:t>
            </a: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visuelle et verbale en récupération d’orthographe – études double tâche</a:t>
            </a:r>
          </a:p>
          <a:p>
            <a:pPr marL="274320" indent="-273600">
              <a:lnSpc>
                <a:spcPct val="150000"/>
              </a:lnSpc>
              <a:spcAft>
                <a:spcPts val="6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L’impact du contexte d’apprentissage sur l’orthographe – contexte guidé vs. non-guidé </a:t>
            </a:r>
          </a:p>
          <a:p>
            <a:pPr marL="274320" indent="-273600">
              <a:lnSpc>
                <a:spcPct val="150000"/>
              </a:lnSpc>
              <a:spcAft>
                <a:spcPts val="6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Impact de l’émotion sur la production et la compréhension en L2</a:t>
            </a:r>
          </a:p>
          <a:p>
            <a:pPr marL="274320" indent="-273600">
              <a:lnSpc>
                <a:spcPct val="150000"/>
              </a:lnSpc>
              <a:spcAft>
                <a:spcPts val="6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Sms ou mail en L2</a:t>
            </a:r>
          </a:p>
          <a:p>
            <a:pPr marL="274320" indent="-273600">
              <a:lnSpc>
                <a:spcPct val="150000"/>
              </a:lnSpc>
              <a:spcAft>
                <a:spcPts val="6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Quel retour correctif ? Texte modèle ou corrections directes ?</a:t>
            </a:r>
          </a:p>
          <a:p>
            <a:pPr marL="274320" indent="-273600">
              <a:lnSpc>
                <a:spcPct val="150000"/>
              </a:lnSpc>
              <a:spcAft>
                <a:spcPts val="6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Caractéristiques de l’écrit académique français </a:t>
            </a:r>
          </a:p>
          <a:p>
            <a:pPr marL="274320" indent="-273600">
              <a:lnSpc>
                <a:spcPct val="150000"/>
              </a:lnSpc>
              <a:spcAft>
                <a:spcPts val="6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Relation complexité, précision et fluence à l’écrit (</a:t>
            </a:r>
            <a:r>
              <a:rPr lang="fr-FR" sz="18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keystroke</a:t>
            </a: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18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logging</a:t>
            </a: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)</a:t>
            </a:r>
          </a:p>
          <a:p>
            <a:pPr marL="274320" indent="-273600">
              <a:lnSpc>
                <a:spcPct val="150000"/>
              </a:lnSpc>
              <a:spcAft>
                <a:spcPts val="6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Impact L1 sur le développement de la morphosyntaxe à l’oral et à l’écrit en L2</a:t>
            </a:r>
          </a:p>
        </p:txBody>
      </p:sp>
    </p:spTree>
    <p:extLst>
      <p:ext uri="{BB962C8B-B14F-4D97-AF65-F5344CB8AC3E}">
        <p14:creationId xmlns:p14="http://schemas.microsoft.com/office/powerpoint/2010/main" val="2449369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F8864FF-7DE1-4475-CBD1-2AD79468A1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FR" sz="7200" spc="-1" dirty="0">
                <a:uFill>
                  <a:solidFill>
                    <a:srgbClr val="FFFFFF"/>
                  </a:solidFill>
                </a:uFill>
              </a:rPr>
            </a:br>
            <a:br>
              <a:rPr lang="fr-FR" sz="3600" spc="-1" dirty="0">
                <a:uFill>
                  <a:solidFill>
                    <a:srgbClr val="FFFFFF"/>
                  </a:solidFill>
                </a:uFill>
              </a:rPr>
            </a:br>
            <a:r>
              <a:rPr lang="fr-FR" sz="3600" spc="-1" dirty="0">
                <a:uFill>
                  <a:solidFill>
                    <a:srgbClr val="FFFFFF"/>
                  </a:solidFill>
                </a:uFill>
              </a:rPr>
              <a:t>Lydie PARISSE</a:t>
            </a:r>
            <a:br>
              <a:rPr lang="fr-FR" sz="3600" spc="-1" dirty="0">
                <a:uFill>
                  <a:solidFill>
                    <a:srgbClr val="FFFFFF"/>
                  </a:solidFill>
                </a:uFill>
              </a:rPr>
            </a:br>
            <a:endParaRPr lang="fr-FR" sz="3600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CE4C920-593A-6C41-E5C3-F48136799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spcBef>
                <a:spcPts val="320"/>
              </a:spcBef>
            </a:pPr>
            <a:r>
              <a:rPr lang="fr-FR" sz="2400" b="1" spc="245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lydie.parisse@gmail.com</a:t>
            </a:r>
            <a:endParaRPr lang="fr-FR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spcBef>
                <a:spcPts val="320"/>
              </a:spcBef>
            </a:pPr>
            <a:endParaRPr lang="fr-FR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endParaRPr lang="fr-F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0299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cs typeface="Georgia"/>
              </a:rPr>
              <a:t>Domaine et intérêts de recherche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84D026A-DB89-7943-AD19-C9562E922D38}"/>
              </a:ext>
            </a:extLst>
          </p:cNvPr>
          <p:cNvSpPr txBox="1"/>
          <p:nvPr/>
        </p:nvSpPr>
        <p:spPr>
          <a:xfrm>
            <a:off x="2221704" y="1912206"/>
            <a:ext cx="8265321" cy="3033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541"/>
              </a:spcBef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- Théâtre et Littérature français et francophone des XIXe-XXe-XXIe siècles.</a:t>
            </a:r>
          </a:p>
          <a:p>
            <a:pPr>
              <a:lnSpc>
                <a:spcPct val="200000"/>
              </a:lnSpc>
              <a:spcBef>
                <a:spcPts val="541"/>
              </a:spcBef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- Histoire des idées : littérature et religion, art et spiritualité</a:t>
            </a:r>
          </a:p>
          <a:p>
            <a:pPr>
              <a:lnSpc>
                <a:spcPct val="200000"/>
              </a:lnSpc>
              <a:spcBef>
                <a:spcPts val="541"/>
              </a:spcBef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- Épistémologie de la création littéraire et artistique</a:t>
            </a:r>
          </a:p>
          <a:p>
            <a:pPr>
              <a:lnSpc>
                <a:spcPct val="200000"/>
              </a:lnSpc>
              <a:spcBef>
                <a:spcPts val="541"/>
              </a:spcBef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- Recherche-création et didactique des pratiques créatives</a:t>
            </a:r>
          </a:p>
          <a:p>
            <a:pPr>
              <a:lnSpc>
                <a:spcPct val="200000"/>
              </a:lnSpc>
              <a:spcBef>
                <a:spcPts val="541"/>
              </a:spcBef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- Théâtre en FLE</a:t>
            </a:r>
          </a:p>
        </p:txBody>
      </p:sp>
    </p:spTree>
    <p:extLst>
      <p:ext uri="{BB962C8B-B14F-4D97-AF65-F5344CB8AC3E}">
        <p14:creationId xmlns:p14="http://schemas.microsoft.com/office/powerpoint/2010/main" val="2355243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spc="-1" dirty="0">
                <a:uFill>
                  <a:solidFill>
                    <a:srgbClr val="FFFFFF"/>
                  </a:solidFill>
                </a:uFill>
              </a:rPr>
              <a:t>Propositions de thématiques de recherche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FCCA157-80D2-7F76-A49B-28AB72331A39}"/>
              </a:ext>
            </a:extLst>
          </p:cNvPr>
          <p:cNvSpPr txBox="1"/>
          <p:nvPr/>
        </p:nvSpPr>
        <p:spPr>
          <a:xfrm>
            <a:off x="2078830" y="2171700"/>
            <a:ext cx="8741569" cy="4230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541"/>
              </a:spcBef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- Littérature et religion (perspectives interculturelles)</a:t>
            </a:r>
          </a:p>
          <a:p>
            <a:pPr>
              <a:lnSpc>
                <a:spcPct val="150000"/>
              </a:lnSpc>
              <a:spcBef>
                <a:spcPts val="541"/>
              </a:spcBef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- Théâtre et arts plastiques</a:t>
            </a:r>
          </a:p>
          <a:p>
            <a:pPr>
              <a:lnSpc>
                <a:spcPct val="150000"/>
              </a:lnSpc>
              <a:spcBef>
                <a:spcPts val="541"/>
              </a:spcBef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- Théâtre et histoire</a:t>
            </a:r>
          </a:p>
          <a:p>
            <a:pPr>
              <a:lnSpc>
                <a:spcPct val="150000"/>
              </a:lnSpc>
              <a:spcBef>
                <a:spcPts val="541"/>
              </a:spcBef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- Écrire dans la langue de l’autre</a:t>
            </a:r>
          </a:p>
          <a:p>
            <a:pPr>
              <a:lnSpc>
                <a:spcPct val="150000"/>
              </a:lnSpc>
              <a:spcBef>
                <a:spcPts val="541"/>
              </a:spcBef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- Le thème du retour</a:t>
            </a:r>
          </a:p>
          <a:p>
            <a:pPr>
              <a:lnSpc>
                <a:spcPct val="150000"/>
              </a:lnSpc>
              <a:spcBef>
                <a:spcPts val="541"/>
              </a:spcBef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- Personnages féminins</a:t>
            </a:r>
          </a:p>
          <a:p>
            <a:pPr>
              <a:lnSpc>
                <a:spcPct val="150000"/>
              </a:lnSpc>
              <a:spcBef>
                <a:spcPts val="541"/>
              </a:spcBef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- Réécritures</a:t>
            </a:r>
          </a:p>
          <a:p>
            <a:pPr>
              <a:lnSpc>
                <a:spcPct val="150000"/>
              </a:lnSpc>
              <a:spcBef>
                <a:spcPts val="541"/>
              </a:spcBef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- Auteurs possibles. Beckett, Tardieu, </a:t>
            </a:r>
            <a:r>
              <a:rPr lang="fr-FR" sz="18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Novarina</a:t>
            </a: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, Maeterlinck, Mouawad, </a:t>
            </a:r>
            <a:r>
              <a:rPr lang="fr-FR" sz="18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Lagarce</a:t>
            </a: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, Camus, Ernaux et bien d’autres écrivaines et écrivains (voir liste )</a:t>
            </a:r>
          </a:p>
        </p:txBody>
      </p:sp>
    </p:spTree>
    <p:extLst>
      <p:ext uri="{BB962C8B-B14F-4D97-AF65-F5344CB8AC3E}">
        <p14:creationId xmlns:p14="http://schemas.microsoft.com/office/powerpoint/2010/main" val="3787599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F8864FF-7DE1-4475-CBD1-2AD79468A1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FR" sz="7200" spc="-1" dirty="0">
                <a:uFill>
                  <a:solidFill>
                    <a:srgbClr val="FFFFFF"/>
                  </a:solidFill>
                </a:uFill>
              </a:rPr>
            </a:br>
            <a:br>
              <a:rPr lang="fr-FR" sz="3600" spc="-1" dirty="0">
                <a:uFill>
                  <a:solidFill>
                    <a:srgbClr val="FFFFFF"/>
                  </a:solidFill>
                </a:uFill>
              </a:rPr>
            </a:br>
            <a:r>
              <a:rPr lang="fr-FR" sz="3600" spc="-1" dirty="0">
                <a:uFill>
                  <a:solidFill>
                    <a:srgbClr val="FFFFFF"/>
                  </a:solidFill>
                </a:uFill>
              </a:rPr>
              <a:t>Inès Saddour</a:t>
            </a:r>
            <a:br>
              <a:rPr lang="fr-FR" sz="3600" spc="-1" dirty="0">
                <a:uFill>
                  <a:solidFill>
                    <a:srgbClr val="FFFFFF"/>
                  </a:solidFill>
                </a:uFill>
              </a:rPr>
            </a:br>
            <a:endParaRPr lang="fr-FR" sz="3600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CE4C920-593A-6C41-E5C3-F48136799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spcBef>
                <a:spcPts val="320"/>
              </a:spcBef>
            </a:pPr>
            <a:r>
              <a:rPr lang="fr-FR" sz="2400" b="1" spc="2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ines.saddour@univ-tlse2.fr</a:t>
            </a:r>
            <a:endParaRPr lang="fr-FR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spcBef>
                <a:spcPts val="320"/>
              </a:spcBef>
            </a:pPr>
            <a:endParaRPr lang="fr-FR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endParaRPr lang="fr-F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8283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cs typeface="Georgia"/>
              </a:rPr>
              <a:t>Domaine et intérêts de recherche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84D026A-DB89-7943-AD19-C9562E922D38}"/>
              </a:ext>
            </a:extLst>
          </p:cNvPr>
          <p:cNvSpPr txBox="1"/>
          <p:nvPr/>
        </p:nvSpPr>
        <p:spPr>
          <a:xfrm>
            <a:off x="1371600" y="1428750"/>
            <a:ext cx="9873205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3600">
              <a:spcAft>
                <a:spcPts val="1199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Acquisition des langues secondes et étrangères chez l’adulte</a:t>
            </a:r>
            <a:endParaRPr lang="fr-FR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cs typeface="Calibri" panose="020F0502020204030204" pitchFamily="34" charset="0"/>
            </a:endParaRPr>
          </a:p>
          <a:p>
            <a:pPr marL="822960" lvl="2" indent="-227880">
              <a:spcAft>
                <a:spcPts val="601"/>
              </a:spcAft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Conceptualisation, acquisition et contextualisation / Socialisation langagière et cognition</a:t>
            </a:r>
          </a:p>
          <a:p>
            <a:pPr marL="822960" lvl="2" indent="-227880">
              <a:spcAft>
                <a:spcPts val="601"/>
              </a:spcAft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Domaines cognitifs  : </a:t>
            </a:r>
          </a:p>
          <a:p>
            <a:pPr marL="1280160" lvl="3" indent="-227880">
              <a:spcAft>
                <a:spcPts val="601"/>
              </a:spcAft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la temporalité </a:t>
            </a:r>
          </a:p>
          <a:p>
            <a:pPr marL="1280160" lvl="3" indent="-227880">
              <a:spcAft>
                <a:spcPts val="601"/>
              </a:spcAft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la causalité </a:t>
            </a:r>
          </a:p>
          <a:p>
            <a:pPr marL="822960" lvl="2" indent="-227880">
              <a:spcAft>
                <a:spcPts val="601"/>
              </a:spcAft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L’analyse du comportement multimodal de l’apprenant d’une L2 : rôle des gestes</a:t>
            </a:r>
          </a:p>
          <a:p>
            <a:pPr marL="822960" lvl="2" indent="-227880">
              <a:spcAft>
                <a:spcPts val="601"/>
              </a:spcAft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Interactions inter-langues chez les apprenants : parlers arabes / langues secondes </a:t>
            </a:r>
          </a:p>
          <a:p>
            <a:pPr marL="274320" indent="-273600">
              <a:spcBef>
                <a:spcPts val="281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Linguistique de corpus</a:t>
            </a:r>
            <a:endParaRPr lang="fr-FR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cs typeface="Calibri" panose="020F0502020204030204" pitchFamily="34" charset="0"/>
            </a:endParaRPr>
          </a:p>
          <a:p>
            <a:pPr marL="822960" lvl="2" indent="-227880">
              <a:spcBef>
                <a:spcPts val="281"/>
              </a:spcBef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Corpus  longitudinaux / multimodaux</a:t>
            </a:r>
          </a:p>
          <a:p>
            <a:pPr marL="822960" lvl="2" indent="-227880">
              <a:spcBef>
                <a:spcPts val="281"/>
              </a:spcBef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Annotation, structuration et partage de : Prise en main de logiciels adaptés pour la transcription,  l’analyse et le codage de données multimodales</a:t>
            </a:r>
          </a:p>
          <a:p>
            <a:pPr>
              <a:lnSpc>
                <a:spcPct val="100000"/>
              </a:lnSpc>
            </a:pPr>
            <a:endParaRPr lang="fr-FR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cs typeface="Calibri" panose="020F0502020204030204" pitchFamily="34" charset="0"/>
            </a:endParaRPr>
          </a:p>
          <a:p>
            <a:pPr marL="274320" indent="-273600">
              <a:spcBef>
                <a:spcPts val="281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Profils d’apprenants </a:t>
            </a:r>
            <a:endParaRPr lang="fr-FR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cs typeface="Calibri" panose="020F0502020204030204" pitchFamily="34" charset="0"/>
            </a:endParaRPr>
          </a:p>
          <a:p>
            <a:pPr marL="822960" lvl="2" indent="-227880">
              <a:spcBef>
                <a:spcPts val="281"/>
              </a:spcBef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Acquisition langagière en contexte migratoire / demandeurs d’asile et réfugiés</a:t>
            </a:r>
          </a:p>
          <a:p>
            <a:pPr marL="822960" lvl="2" indent="-227880">
              <a:spcBef>
                <a:spcPts val="281"/>
              </a:spcBef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Apprenants arabophones</a:t>
            </a:r>
          </a:p>
        </p:txBody>
      </p:sp>
    </p:spTree>
    <p:extLst>
      <p:ext uri="{BB962C8B-B14F-4D97-AF65-F5344CB8AC3E}">
        <p14:creationId xmlns:p14="http://schemas.microsoft.com/office/powerpoint/2010/main" val="12890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spc="-1" dirty="0">
                <a:uFill>
                  <a:solidFill>
                    <a:srgbClr val="FFFFFF"/>
                  </a:solidFill>
                </a:uFill>
              </a:rPr>
              <a:t>Propositions de thématiques de recherche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5E77561-FF82-BE50-CD4E-DFB4F9D0003A}"/>
              </a:ext>
            </a:extLst>
          </p:cNvPr>
          <p:cNvSpPr txBox="1"/>
          <p:nvPr/>
        </p:nvSpPr>
        <p:spPr>
          <a:xfrm>
            <a:off x="2090737" y="2014536"/>
            <a:ext cx="8524875" cy="61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">
              <a:lnSpc>
                <a:spcPct val="200000"/>
              </a:lnSpc>
              <a:spcBef>
                <a:spcPts val="601"/>
              </a:spcBef>
              <a:buClr>
                <a:srgbClr val="D16349"/>
              </a:buClr>
              <a:buSzPct val="85000"/>
            </a:pP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C5FDE1-C4C5-830A-3AA0-70CC37E7DAE7}"/>
              </a:ext>
            </a:extLst>
          </p:cNvPr>
          <p:cNvSpPr txBox="1"/>
          <p:nvPr/>
        </p:nvSpPr>
        <p:spPr>
          <a:xfrm>
            <a:off x="2090737" y="2343150"/>
            <a:ext cx="9153525" cy="3331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Développement de la temporalité en français chez les adultes migrants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Expression de la causalité en français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Liens entre la socialisation et le développement langagier chez les adultes migrants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Acquisition langagière et appropriation d’une seconde culture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G</a:t>
            </a: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estualité et acquisition de L2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fr-FR" sz="18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94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F8864FF-7DE1-4475-CBD1-2AD79468A1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FR" sz="7200" spc="-1" dirty="0">
                <a:uFill>
                  <a:solidFill>
                    <a:srgbClr val="FFFFFF"/>
                  </a:solidFill>
                </a:uFill>
              </a:rPr>
            </a:br>
            <a:br>
              <a:rPr lang="fr-FR" sz="3600" spc="-1" dirty="0">
                <a:uFill>
                  <a:solidFill>
                    <a:srgbClr val="FFFFFF"/>
                  </a:solidFill>
                </a:uFill>
              </a:rPr>
            </a:br>
            <a:r>
              <a:rPr lang="fr-FR" sz="3600" spc="-1" dirty="0">
                <a:uFill>
                  <a:solidFill>
                    <a:srgbClr val="FFFFFF"/>
                  </a:solidFill>
                </a:uFill>
              </a:rPr>
              <a:t>Halima SAHRAOUI</a:t>
            </a:r>
            <a:br>
              <a:rPr lang="fr-FR" sz="3600" spc="-1" dirty="0">
                <a:uFill>
                  <a:solidFill>
                    <a:srgbClr val="FFFFFF"/>
                  </a:solidFill>
                </a:uFill>
              </a:rPr>
            </a:br>
            <a:endParaRPr lang="fr-FR" sz="3600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CE4C920-593A-6C41-E5C3-F48136799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spcBef>
                <a:spcPts val="320"/>
              </a:spcBef>
            </a:pPr>
            <a:r>
              <a:rPr lang="fr-FR" sz="2400" b="1" spc="2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halima.sahraoui@univ-tlse2.fr</a:t>
            </a:r>
            <a:endParaRPr lang="fr-FR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spcBef>
                <a:spcPts val="320"/>
              </a:spcBef>
            </a:pPr>
            <a:endParaRPr lang="fr-FR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endParaRPr lang="fr-F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2162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1564082-E652-4030-9A65-D4A04E15DE64}"/>
              </a:ext>
            </a:extLst>
          </p:cNvPr>
          <p:cNvSpPr txBox="1"/>
          <p:nvPr/>
        </p:nvSpPr>
        <p:spPr>
          <a:xfrm>
            <a:off x="921338" y="1815882"/>
            <a:ext cx="1193433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2000" dirty="0">
              <a:latin typeface="Franklin Gothic Book (Corps)"/>
            </a:endParaRPr>
          </a:p>
          <a:p>
            <a:r>
              <a:rPr lang="fr-FR" sz="2400" b="1" dirty="0">
                <a:latin typeface="Franklin Gothic Book (Corps)"/>
              </a:rPr>
              <a:t>Disciplines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fr-FR" sz="2400" dirty="0">
                <a:effectLst/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eurolinguistique, Psycholinguistique, Linguistique clinique / orthophonie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FR" sz="2400" dirty="0">
                <a:effectLst/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idactique FLE/S &amp; Acquisition (ANL) (cf. Année 5 DEFLE)</a:t>
            </a:r>
          </a:p>
          <a:p>
            <a:endParaRPr lang="fr-FR" sz="2400" dirty="0">
              <a:latin typeface="Franklin Gothic Book (Corps)"/>
            </a:endParaRPr>
          </a:p>
          <a:p>
            <a:r>
              <a:rPr lang="fr-FR" sz="2400" b="1" dirty="0">
                <a:latin typeface="Franklin Gothic Book (Corps)"/>
              </a:rPr>
              <a:t>Intérêts / thèmes de recherches :</a:t>
            </a:r>
          </a:p>
          <a:p>
            <a:pPr marL="1439863" indent="-342900">
              <a:buFont typeface="Wingdings" panose="05000000000000000000" pitchFamily="2" charset="2"/>
              <a:buChar char="ü"/>
            </a:pPr>
            <a:r>
              <a:rPr lang="fr-FR" sz="2400" dirty="0"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FR" sz="2400" dirty="0">
                <a:effectLst/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iscours oral (neurotypique / atypique), cognition, maladies neurologiques</a:t>
            </a:r>
          </a:p>
          <a:p>
            <a:pPr marL="1439863" indent="-342900">
              <a:buFont typeface="Wingdings" panose="05000000000000000000" pitchFamily="2" charset="2"/>
              <a:buChar char="ü"/>
            </a:pPr>
            <a:r>
              <a:rPr lang="fr-FR" sz="2400" dirty="0"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Modèles </a:t>
            </a:r>
            <a:r>
              <a:rPr lang="fr-FR" sz="2400" dirty="0" err="1"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neuropsycholinguistiques</a:t>
            </a:r>
            <a:r>
              <a:rPr lang="fr-FR" sz="2400" dirty="0"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 et analyse de discours multi-niveaux</a:t>
            </a:r>
            <a:endParaRPr lang="fr-FR" sz="2400" dirty="0">
              <a:effectLst/>
              <a:latin typeface="Franklin Gothic Book (Corps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39863" indent="-342900">
              <a:buFont typeface="Wingdings" panose="05000000000000000000" pitchFamily="2" charset="2"/>
              <a:buChar char="ü"/>
            </a:pPr>
            <a:r>
              <a:rPr lang="fr-FR" sz="2400" dirty="0">
                <a:latin typeface="Franklin Gothic Book (Corps)"/>
                <a:cs typeface="Calibri" panose="020F0502020204030204" pitchFamily="34" charset="0"/>
              </a:rPr>
              <a:t>Approche fonctionnalistes / usage-</a:t>
            </a:r>
            <a:r>
              <a:rPr lang="fr-FR" sz="2400" dirty="0" err="1">
                <a:latin typeface="Franklin Gothic Book (Corps)"/>
                <a:cs typeface="Calibri" panose="020F0502020204030204" pitchFamily="34" charset="0"/>
              </a:rPr>
              <a:t>based</a:t>
            </a:r>
            <a:endParaRPr lang="fr-FR" sz="2400" dirty="0">
              <a:latin typeface="Franklin Gothic Book (Corps)"/>
              <a:cs typeface="Calibri" panose="020F0502020204030204" pitchFamily="34" charset="0"/>
            </a:endParaRPr>
          </a:p>
          <a:p>
            <a:pPr marL="1439863" indent="-342900">
              <a:buFont typeface="Wingdings" panose="05000000000000000000" pitchFamily="2" charset="2"/>
              <a:buChar char="ü"/>
            </a:pPr>
            <a:r>
              <a:rPr lang="fr-FR" sz="2400" dirty="0"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sz="2400" dirty="0">
                <a:effectLst/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orpus, structuration de base de données</a:t>
            </a:r>
          </a:p>
          <a:p>
            <a:pPr marL="1439863" indent="-342900">
              <a:buFont typeface="Wingdings" panose="05000000000000000000" pitchFamily="2" charset="2"/>
              <a:buChar char="ü"/>
            </a:pPr>
            <a:r>
              <a:rPr lang="fr-FR" sz="2400" dirty="0"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2400" dirty="0">
                <a:effectLst/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valuation clinique (</a:t>
            </a:r>
            <a:r>
              <a:rPr lang="fr-FR" sz="2400" dirty="0" err="1">
                <a:effectLst/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Discourse</a:t>
            </a:r>
            <a:r>
              <a:rPr lang="fr-FR" sz="2400" dirty="0">
                <a:effectLst/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effectLst/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Core</a:t>
            </a:r>
            <a:r>
              <a:rPr lang="fr-FR" sz="2400" dirty="0">
                <a:effectLst/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effectLst/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Outcome</a:t>
            </a:r>
            <a:r>
              <a:rPr lang="fr-FR" sz="2400" dirty="0">
                <a:effectLst/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 Set)</a:t>
            </a:r>
          </a:p>
          <a:p>
            <a:pPr marL="1439863" indent="-342900">
              <a:buFont typeface="Wingdings" panose="05000000000000000000" pitchFamily="2" charset="2"/>
              <a:buChar char="ü"/>
            </a:pPr>
            <a:r>
              <a:rPr lang="fr-FR" sz="2400" dirty="0">
                <a:effectLst/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Vulnérabilités en santé, inégalités (problématique FLE/S)</a:t>
            </a:r>
          </a:p>
          <a:p>
            <a:endParaRPr lang="fr-FR" sz="2000" dirty="0">
              <a:latin typeface="Franklin Gothic Book (Corps)"/>
            </a:endParaRPr>
          </a:p>
          <a:p>
            <a:endParaRPr lang="fr-FR" sz="2000" dirty="0">
              <a:latin typeface="Franklin Gothic Book (Corps)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A58263-AB07-4285-9921-D3DBAAE67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38" y="133388"/>
            <a:ext cx="1260848" cy="141297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934C65C-1C99-46D7-939F-18670EADBC49}"/>
              </a:ext>
            </a:extLst>
          </p:cNvPr>
          <p:cNvSpPr txBox="1"/>
          <p:nvPr/>
        </p:nvSpPr>
        <p:spPr>
          <a:xfrm>
            <a:off x="2734323" y="0"/>
            <a:ext cx="878001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Halima SAHRAOUI</a:t>
            </a:r>
          </a:p>
          <a:p>
            <a:r>
              <a:rPr lang="fr-FR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MCF DEFLE, Sciences du Langage</a:t>
            </a:r>
          </a:p>
          <a:p>
            <a:endParaRPr lang="fr-FR" sz="24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Mon e-mail : </a:t>
            </a:r>
            <a:r>
              <a:rPr lang="fr-FR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halima.sahraoui@univ-tlse2.fr</a:t>
            </a:r>
            <a:endParaRPr lang="fr-FR" sz="20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 p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age we</a:t>
            </a:r>
            <a:r>
              <a:rPr lang="fr-FR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 : </a:t>
            </a:r>
            <a:r>
              <a:rPr lang="fr-FR" sz="2000" dirty="0">
                <a:latin typeface="+mj-lt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https://lnpl.univ-tlse2.fr/accueil/membres/halima-sahraoui-1</a:t>
            </a:r>
            <a:endParaRPr lang="fr-FR" sz="20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3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D7764CA9-04B1-89C9-11EC-7391B1B203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dirty="0"/>
              <a:t>Les laboratoires</a:t>
            </a:r>
          </a:p>
        </p:txBody>
      </p:sp>
    </p:spTree>
    <p:extLst>
      <p:ext uri="{BB962C8B-B14F-4D97-AF65-F5344CB8AC3E}">
        <p14:creationId xmlns:p14="http://schemas.microsoft.com/office/powerpoint/2010/main" val="826613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CC306E86-800B-4A40-BF1F-6953859CE22D}"/>
              </a:ext>
            </a:extLst>
          </p:cNvPr>
          <p:cNvSpPr txBox="1"/>
          <p:nvPr/>
        </p:nvSpPr>
        <p:spPr>
          <a:xfrm>
            <a:off x="710214" y="827267"/>
            <a:ext cx="1138117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2000" b="1" dirty="0"/>
          </a:p>
          <a:p>
            <a:r>
              <a:rPr lang="fr-FR" sz="2000" b="1" dirty="0"/>
              <a:t>Projets de recherche en cours 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effectLst/>
                <a:ea typeface="Times New Roman" panose="02020603050405020304" pitchFamily="18" charset="0"/>
              </a:rPr>
              <a:t>Projet AADI – Aphasies et Analyse du Discours en Interactions : constitution de bases de données et nouvelles méthodes d’exploitation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/>
              <a:t>Réseau « Collaboration of Aphasia </a:t>
            </a:r>
            <a:r>
              <a:rPr lang="fr-FR" sz="2000" dirty="0" err="1"/>
              <a:t>Trialists</a:t>
            </a:r>
            <a:r>
              <a:rPr lang="fr-FR" sz="2000" dirty="0"/>
              <a:t> » : adaptation translinguistique / transculturelle de tests pour l’évaluation du langage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err="1"/>
              <a:t>Discourse</a:t>
            </a:r>
            <a:r>
              <a:rPr lang="fr-FR" sz="2000" dirty="0"/>
              <a:t> </a:t>
            </a:r>
            <a:r>
              <a:rPr lang="fr-FR" sz="2000" dirty="0" err="1"/>
              <a:t>Core</a:t>
            </a:r>
            <a:r>
              <a:rPr lang="fr-FR" sz="2000" dirty="0"/>
              <a:t> </a:t>
            </a:r>
            <a:r>
              <a:rPr lang="fr-FR" sz="2000" dirty="0" err="1"/>
              <a:t>Outcome</a:t>
            </a:r>
            <a:r>
              <a:rPr lang="fr-FR" sz="2000" dirty="0"/>
              <a:t> Set</a:t>
            </a:r>
          </a:p>
          <a:p>
            <a:endParaRPr lang="fr-FR" sz="2000" dirty="0"/>
          </a:p>
          <a:p>
            <a:r>
              <a:rPr lang="fr-FR" sz="2000" b="1" dirty="0"/>
              <a:t>Possibilité d’encadrement (</a:t>
            </a:r>
            <a:r>
              <a:rPr lang="fr-FR" sz="2000" b="1" dirty="0" err="1"/>
              <a:t>co-direction</a:t>
            </a:r>
            <a:r>
              <a:rPr lang="fr-FR" sz="2000" b="1" dirty="0"/>
              <a:t> possible) : stage LNPL, master, doctorat (</a:t>
            </a:r>
            <a:r>
              <a:rPr lang="fr-FR" sz="2000" b="1" dirty="0" err="1"/>
              <a:t>co-dir</a:t>
            </a:r>
            <a:r>
              <a:rPr lang="fr-FR" sz="2000" b="1" dirty="0"/>
              <a:t>. HDR)</a:t>
            </a:r>
          </a:p>
          <a:p>
            <a:endParaRPr lang="fr-FR" sz="2400" b="1" u="sng" dirty="0"/>
          </a:p>
          <a:p>
            <a:r>
              <a:rPr lang="fr-FR" sz="2000" b="1" u="sng" dirty="0"/>
              <a:t>Domaines / thèmes / sujets d’encadrement, par exemple :</a:t>
            </a:r>
          </a:p>
          <a:p>
            <a:pPr marL="630238" indent="-342900">
              <a:buFont typeface="Wingdings" panose="05000000000000000000" pitchFamily="2" charset="2"/>
              <a:buChar char="ü"/>
            </a:pPr>
            <a:r>
              <a:rPr lang="fr-FR" sz="2000" dirty="0"/>
              <a:t>Voir : intérêts / thèmes diapo précédente</a:t>
            </a:r>
          </a:p>
          <a:p>
            <a:pPr marL="630238" indent="-342900">
              <a:buFont typeface="Wingdings" panose="05000000000000000000" pitchFamily="2" charset="2"/>
              <a:buChar char="ü"/>
            </a:pPr>
            <a:r>
              <a:rPr lang="fr-FR" sz="2000" dirty="0" err="1"/>
              <a:t>Neuropsycholinguistique</a:t>
            </a:r>
            <a:r>
              <a:rPr lang="fr-FR" sz="2000" dirty="0"/>
              <a:t> et </a:t>
            </a:r>
            <a:r>
              <a:rPr lang="fr-FR" sz="2000" dirty="0" err="1"/>
              <a:t>psyholinguistique</a:t>
            </a:r>
            <a:r>
              <a:rPr lang="fr-FR" sz="2000" dirty="0"/>
              <a:t> : fondamentale, de corpus, expérimentale, clinique</a:t>
            </a:r>
          </a:p>
          <a:p>
            <a:pPr marL="630238" indent="-342900">
              <a:buFont typeface="Wingdings" panose="05000000000000000000" pitchFamily="2" charset="2"/>
              <a:buChar char="ü"/>
            </a:pPr>
            <a:r>
              <a:rPr lang="fr-FR" sz="2000" dirty="0"/>
              <a:t>Annotations de corpus, exploitation de bases de données langagières</a:t>
            </a:r>
          </a:p>
          <a:p>
            <a:pPr marL="630238" indent="-342900">
              <a:buFont typeface="Wingdings" panose="05000000000000000000" pitchFamily="2" charset="2"/>
              <a:buChar char="ü"/>
            </a:pPr>
            <a:r>
              <a:rPr lang="fr-FR" sz="2000" dirty="0"/>
              <a:t>Analyse du discours multi-niveaux, étude des fluences / </a:t>
            </a:r>
            <a:r>
              <a:rPr lang="fr-FR" sz="2000" dirty="0" err="1"/>
              <a:t>dysfluences</a:t>
            </a:r>
            <a:r>
              <a:rPr lang="fr-FR" sz="2000" dirty="0"/>
              <a:t> : dans les troubles, dans l’interlangue apprenant L2, perspectives croisées, etc.</a:t>
            </a:r>
          </a:p>
          <a:p>
            <a:pPr marL="630238" indent="-342900">
              <a:buFont typeface="Wingdings" panose="05000000000000000000" pitchFamily="2" charset="2"/>
              <a:buChar char="ü"/>
            </a:pPr>
            <a:r>
              <a:rPr lang="fr-FR" sz="2000" dirty="0"/>
              <a:t>Prosodie / Rythme en pathologies / Langue FR 1 / Langue(s) 2</a:t>
            </a:r>
          </a:p>
          <a:p>
            <a:pPr marL="630238" indent="-342900">
              <a:buFont typeface="Wingdings" panose="05000000000000000000" pitchFamily="2" charset="2"/>
              <a:buChar char="ü"/>
            </a:pPr>
            <a:r>
              <a:rPr lang="fr-FR" sz="2000" b="1" dirty="0"/>
              <a:t>+++ à définir et affiner selon l’intérêt de l’étudiant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85436F9-E782-4C63-9ECD-62D16602F8B3}"/>
              </a:ext>
            </a:extLst>
          </p:cNvPr>
          <p:cNvSpPr txBox="1"/>
          <p:nvPr/>
        </p:nvSpPr>
        <p:spPr>
          <a:xfrm>
            <a:off x="710214" y="-3730"/>
            <a:ext cx="108041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Halima SAHRAOUI</a:t>
            </a:r>
          </a:p>
          <a:p>
            <a:r>
              <a:rPr lang="fr-FR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MCF DEFLE, Sciences du Langage, </a:t>
            </a:r>
            <a:r>
              <a:rPr lang="fr-FR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halima.sahraoui@univ-tlse2.fr</a:t>
            </a:r>
            <a:endParaRPr lang="fr-FR" sz="20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F8864FF-7DE1-4475-CBD1-2AD79468A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502087" cy="920022"/>
          </a:xfrm>
        </p:spPr>
        <p:txBody>
          <a:bodyPr/>
          <a:lstStyle/>
          <a:p>
            <a:br>
              <a:rPr lang="fr-FR" sz="7200" spc="-1" dirty="0">
                <a:solidFill>
                  <a:srgbClr val="D1634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</a:br>
            <a:br>
              <a:rPr lang="fr-F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br>
              <a:rPr lang="fr-FR" sz="3600" spc="-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fr-FR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CE4C920-593A-6C41-E5C3-F48136799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spcBef>
                <a:spcPts val="320"/>
              </a:spcBef>
            </a:pPr>
            <a:endParaRPr lang="fr-F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dirty="0"/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87E09FFA-3A39-4FF9-BB42-C9F2CFB3E3EA}"/>
              </a:ext>
            </a:extLst>
          </p:cNvPr>
          <p:cNvSpPr txBox="1">
            <a:spLocks/>
          </p:cNvSpPr>
          <p:nvPr/>
        </p:nvSpPr>
        <p:spPr>
          <a:xfrm>
            <a:off x="1915128" y="1788454"/>
            <a:ext cx="8361229" cy="1174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r-FR" spc="-1" dirty="0">
                <a:solidFill>
                  <a:srgbClr val="D1634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</a:br>
            <a:br>
              <a:rPr lang="fr-F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fr-FR" sz="3600" spc="-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Temps d’échange !</a:t>
            </a:r>
            <a:br>
              <a:rPr lang="fr-FR" sz="3600" spc="-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fr-FR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8" name="Picture 4" descr="Leçon Scolaire Professeur Elève Réponse Près Chalkboard Flat Vector  Illustration Clip Art Libres De Droits, Svg, Vecteurs Et Illustration.  Image 62048264">
            <a:extLst>
              <a:ext uri="{FF2B5EF4-FFF2-40B4-BE49-F238E27FC236}">
                <a16:creationId xmlns:a16="http://schemas.microsoft.com/office/drawing/2014/main" id="{46091326-32BB-49C8-F6CD-0E60265CF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71" y="2813279"/>
            <a:ext cx="3378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08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Georgi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Laboratoire de NeuroPsychoLinguistique</a:t>
            </a:r>
            <a:b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39A7737-2797-087E-A400-536432A20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63136" y="2286000"/>
            <a:ext cx="661812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5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Georgi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Laboratoire Patrimoine Littérature Histoire</a:t>
            </a:r>
            <a:b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643C68-30EF-CF58-2125-6AC7523E7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657350"/>
            <a:ext cx="3514724" cy="4729162"/>
          </a:xfrm>
        </p:spPr>
        <p:txBody>
          <a:bodyPr>
            <a:normAutofit/>
          </a:bodyPr>
          <a:lstStyle/>
          <a:p>
            <a:pPr marL="274320" indent="-273600">
              <a:spcBef>
                <a:spcPts val="541"/>
              </a:spcBef>
            </a:pP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58 enseignants-chercheurs et 70 doctorants</a:t>
            </a: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spcBef>
                <a:spcPts val="541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des archéologues (ERASME)</a:t>
            </a: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spcBef>
                <a:spcPts val="541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des historiens (CRATA)</a:t>
            </a: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spcBef>
                <a:spcPts val="541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des littéraires spécialistes du Moyen-Age à nos jours</a:t>
            </a: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spcBef>
                <a:spcPts val="541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des chercheurs en cinéma (ELH).</a:t>
            </a: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spcBef>
                <a:spcPts val="541"/>
              </a:spcBef>
            </a:pP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Des axes spécifiques sont développés au sein de ELH (cinéma, création littéraire, arts du langage, </a:t>
            </a:r>
            <a:r>
              <a:rPr lang="fr-FR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etc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…)</a:t>
            </a: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BFF7BC1-CCA9-5D41-05C3-A4EC4CE6E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033" y="2171700"/>
            <a:ext cx="6180549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4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D7764CA9-04B1-89C9-11EC-7391B1B203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dirty="0"/>
              <a:t>L’équipe et les thématiques de recherche</a:t>
            </a:r>
          </a:p>
        </p:txBody>
      </p:sp>
    </p:spTree>
    <p:extLst>
      <p:ext uri="{BB962C8B-B14F-4D97-AF65-F5344CB8AC3E}">
        <p14:creationId xmlns:p14="http://schemas.microsoft.com/office/powerpoint/2010/main" val="558460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F8864FF-7DE1-4475-CBD1-2AD79468A1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FR" sz="7200" spc="-1" dirty="0">
                <a:uFill>
                  <a:solidFill>
                    <a:srgbClr val="FFFFFF"/>
                  </a:solidFill>
                </a:uFill>
              </a:rPr>
            </a:br>
            <a:r>
              <a:rPr lang="fr-FR" sz="3600" spc="-1" dirty="0">
                <a:uFill>
                  <a:solidFill>
                    <a:srgbClr val="FFFFFF"/>
                  </a:solidFill>
                </a:uFill>
              </a:rPr>
              <a:t>Charlotte ALAZARD-GUIU</a:t>
            </a:r>
            <a:br>
              <a:rPr lang="fr-FR" sz="3600" spc="-1" dirty="0">
                <a:uFill>
                  <a:solidFill>
                    <a:srgbClr val="FFFFFF"/>
                  </a:solidFill>
                </a:uFill>
              </a:rPr>
            </a:br>
            <a:endParaRPr lang="fr-FR" sz="3600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CE4C920-593A-6C41-E5C3-F48136799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400" b="1" spc="2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charlotte.alazard@univ-tlse2.fr</a:t>
            </a:r>
            <a:endParaRPr lang="fr-FR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endParaRPr lang="fr-F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9892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cs typeface="Georgia"/>
              </a:rPr>
              <a:t>Domaine et intérêts de recherche</a:t>
            </a:r>
            <a:endParaRPr lang="fr-FR" dirty="0"/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CCFA0B6-7F68-8C6B-7876-C27BFD03E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807546"/>
              </p:ext>
            </p:extLst>
          </p:nvPr>
        </p:nvGraphicFramePr>
        <p:xfrm>
          <a:off x="1371600" y="1430583"/>
          <a:ext cx="59316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92556E98-B216-DA4A-52B5-D57BAF09C796}"/>
              </a:ext>
            </a:extLst>
          </p:cNvPr>
          <p:cNvSpPr txBox="1"/>
          <p:nvPr/>
        </p:nvSpPr>
        <p:spPr>
          <a:xfrm>
            <a:off x="6570482" y="2016708"/>
            <a:ext cx="526750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solidFill>
                  <a:schemeClr val="tx2"/>
                </a:solidFill>
                <a:effectLst/>
              </a:rPr>
              <a:t>Acquisition de la prononciation en L2</a:t>
            </a:r>
          </a:p>
          <a:p>
            <a:pPr algn="l" fontAlgn="base"/>
            <a:endParaRPr lang="fr-FR" sz="2000" b="0" i="0" u="none" strike="noStrike" dirty="0">
              <a:solidFill>
                <a:schemeClr val="tx2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solidFill>
                  <a:schemeClr val="tx2"/>
                </a:solidFill>
                <a:effectLst/>
              </a:rPr>
              <a:t>Phonétique corrective: quelles méthodes ? </a:t>
            </a:r>
            <a:r>
              <a:rPr lang="fr-FR" sz="2000" dirty="0">
                <a:solidFill>
                  <a:schemeClr val="tx2"/>
                </a:solidFill>
              </a:rPr>
              <a:t>L’utilisation de la m</a:t>
            </a:r>
            <a:r>
              <a:rPr lang="fr-FR" sz="2000" b="0" i="0" u="none" strike="noStrike" dirty="0">
                <a:solidFill>
                  <a:schemeClr val="tx2"/>
                </a:solidFill>
                <a:effectLst/>
              </a:rPr>
              <a:t>ultimodalité facilite-t-elle l’acquisition des sonorités de la L2?</a:t>
            </a:r>
          </a:p>
          <a:p>
            <a:pPr algn="l" fontAlgn="base"/>
            <a:endParaRPr lang="fr-FR" sz="2000" b="0" i="0" u="none" strike="noStrike" dirty="0">
              <a:solidFill>
                <a:schemeClr val="tx2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solidFill>
                  <a:schemeClr val="tx2"/>
                </a:solidFill>
                <a:effectLst/>
              </a:rPr>
              <a:t>Fluence: quel lien entre la fluence et la complexité? </a:t>
            </a:r>
          </a:p>
          <a:p>
            <a:pPr algn="l" fontAlgn="base"/>
            <a:endParaRPr lang="fr-FR" sz="2000" b="0" i="0" u="none" strike="noStrike" dirty="0">
              <a:solidFill>
                <a:schemeClr val="tx2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solidFill>
                  <a:schemeClr val="tx2"/>
                </a:solidFill>
                <a:effectLst/>
              </a:rPr>
              <a:t>Didactique expérimentale: études longitudinales // pré-test post-test design</a:t>
            </a:r>
          </a:p>
        </p:txBody>
      </p:sp>
    </p:spTree>
    <p:extLst>
      <p:ext uri="{BB962C8B-B14F-4D97-AF65-F5344CB8AC3E}">
        <p14:creationId xmlns:p14="http://schemas.microsoft.com/office/powerpoint/2010/main" val="114042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spc="-1" dirty="0">
                <a:uFill>
                  <a:solidFill>
                    <a:srgbClr val="FFFFFF"/>
                  </a:solidFill>
                </a:uFill>
              </a:rPr>
              <a:t>Propositions de thématiques de recherche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5E77561-FF82-BE50-CD4E-DFB4F9D0003A}"/>
              </a:ext>
            </a:extLst>
          </p:cNvPr>
          <p:cNvSpPr txBox="1"/>
          <p:nvPr/>
        </p:nvSpPr>
        <p:spPr>
          <a:xfrm>
            <a:off x="2090737" y="2014536"/>
            <a:ext cx="8524875" cy="3845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840" indent="-285120">
              <a:lnSpc>
                <a:spcPct val="200000"/>
              </a:lnSpc>
              <a:spcBef>
                <a:spcPts val="601"/>
              </a:spcBef>
              <a:buClr>
                <a:srgbClr val="D16349"/>
              </a:buClr>
              <a:buSzPct val="85000"/>
              <a:buFont typeface="Arial"/>
              <a:buChar char="•"/>
            </a:pPr>
            <a:r>
              <a:rPr lang="fr-FR" sz="20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Acquisition de la prononciation en L2 : acquisition du segmental ou du suprasegmental.</a:t>
            </a:r>
          </a:p>
          <a:p>
            <a:pPr marL="285840" indent="-285120">
              <a:lnSpc>
                <a:spcPct val="200000"/>
              </a:lnSpc>
              <a:spcBef>
                <a:spcPts val="601"/>
              </a:spcBef>
              <a:buClr>
                <a:srgbClr val="D16349"/>
              </a:buClr>
              <a:buSzPct val="85000"/>
              <a:buFont typeface="Arial"/>
              <a:buChar char="•"/>
            </a:pPr>
            <a:r>
              <a:rPr lang="fr-FR" sz="20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L’interlangue / les stades acquisitionnels : description de la prononciation par niveau / variation </a:t>
            </a:r>
          </a:p>
          <a:p>
            <a:pPr marL="285840" indent="-285120">
              <a:lnSpc>
                <a:spcPct val="200000"/>
              </a:lnSpc>
              <a:spcBef>
                <a:spcPts val="601"/>
              </a:spcBef>
              <a:buClr>
                <a:srgbClr val="D16349"/>
              </a:buClr>
              <a:buSzPct val="85000"/>
              <a:buFont typeface="Arial"/>
              <a:buChar char="•"/>
            </a:pPr>
            <a:r>
              <a:rPr lang="fr-FR" sz="20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Lien gestualité et prosodie: impact de la gestualité de l’enseignant ou de l’apprenant sur l’acquisition des sonorités de la L2</a:t>
            </a:r>
          </a:p>
        </p:txBody>
      </p:sp>
    </p:spTree>
    <p:extLst>
      <p:ext uri="{BB962C8B-B14F-4D97-AF65-F5344CB8AC3E}">
        <p14:creationId xmlns:p14="http://schemas.microsoft.com/office/powerpoint/2010/main" val="3271274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F8864FF-7DE1-4475-CBD1-2AD79468A1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FR" sz="7200" spc="-1" dirty="0">
                <a:uFill>
                  <a:solidFill>
                    <a:srgbClr val="FFFFFF"/>
                  </a:solidFill>
                </a:uFill>
              </a:rPr>
            </a:br>
            <a:r>
              <a:rPr lang="fr-FR" sz="3600" spc="-1" dirty="0">
                <a:uFill>
                  <a:solidFill>
                    <a:srgbClr val="FFFFFF"/>
                  </a:solidFill>
                </a:uFill>
              </a:rPr>
              <a:t>Cecilia GUNNARSSON</a:t>
            </a:r>
            <a:br>
              <a:rPr lang="fr-FR" sz="3600" spc="-1" dirty="0">
                <a:uFill>
                  <a:solidFill>
                    <a:srgbClr val="FFFFFF"/>
                  </a:solidFill>
                </a:uFill>
              </a:rPr>
            </a:br>
            <a:br>
              <a:rPr lang="fr-FR" sz="3600" spc="-1" dirty="0">
                <a:uFill>
                  <a:solidFill>
                    <a:srgbClr val="FFFFFF"/>
                  </a:solidFill>
                </a:uFill>
              </a:rPr>
            </a:br>
            <a:endParaRPr lang="fr-FR" sz="3600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CE4C920-593A-6C41-E5C3-F48136799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spcBef>
                <a:spcPts val="320"/>
              </a:spcBef>
            </a:pPr>
            <a:r>
              <a:rPr lang="fr-FR" sz="2400" b="1" spc="2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Cecilia.gunnarsson@univ-tlse2.fr</a:t>
            </a:r>
            <a:endParaRPr lang="fr-FR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spcBef>
                <a:spcPts val="320"/>
              </a:spcBef>
            </a:pPr>
            <a:endParaRPr lang="fr-FR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endParaRPr lang="fr-F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5572623"/>
      </p:ext>
    </p:extLst>
  </p:cSld>
  <p:clrMapOvr>
    <a:masterClrMapping/>
  </p:clrMapOvr>
</p:sld>
</file>

<file path=ppt/theme/theme1.xml><?xml version="1.0" encoding="utf-8"?>
<a:theme xmlns:a="http://schemas.openxmlformats.org/drawingml/2006/main" name="Cadrage">
  <a:themeElements>
    <a:clrScheme name="Cadrage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adrag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dra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{4868A347-9739-C34A-A63F-D075F5201F74}tf10001072</Template>
  <TotalTime>218</TotalTime>
  <Words>934</Words>
  <Application>Microsoft Macintosh PowerPoint</Application>
  <PresentationFormat>Grand écran</PresentationFormat>
  <Paragraphs>133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Arial</vt:lpstr>
      <vt:lpstr>Calibri</vt:lpstr>
      <vt:lpstr>Franklin Gothic Book</vt:lpstr>
      <vt:lpstr>Franklin Gothic Book (Corps)</vt:lpstr>
      <vt:lpstr>Georgia</vt:lpstr>
      <vt:lpstr>Times New Roman</vt:lpstr>
      <vt:lpstr>Wingdings</vt:lpstr>
      <vt:lpstr>Wingdings 2</vt:lpstr>
      <vt:lpstr>Cadrage</vt:lpstr>
      <vt:lpstr>Master Etudes Françaises et francophones</vt:lpstr>
      <vt:lpstr>Les laboratoires</vt:lpstr>
      <vt:lpstr>Le Laboratoire de NeuroPsychoLinguistique </vt:lpstr>
      <vt:lpstr>Le Laboratoire Patrimoine Littérature Histoire </vt:lpstr>
      <vt:lpstr>L’équipe et les thématiques de recherche</vt:lpstr>
      <vt:lpstr> Charlotte ALAZARD-GUIU </vt:lpstr>
      <vt:lpstr>Domaine et intérêts de recherche</vt:lpstr>
      <vt:lpstr>Propositions de thématiques de recherche</vt:lpstr>
      <vt:lpstr> Cecilia GUNNARSSON  </vt:lpstr>
      <vt:lpstr>Domaine et intérêts de recherche</vt:lpstr>
      <vt:lpstr>Propositions de thématiques de recherche</vt:lpstr>
      <vt:lpstr>  Lydie PARISSE </vt:lpstr>
      <vt:lpstr>Domaine et intérêts de recherche</vt:lpstr>
      <vt:lpstr>Propositions de thématiques de recherche</vt:lpstr>
      <vt:lpstr>  Inès Saddour </vt:lpstr>
      <vt:lpstr>Domaine et intérêts de recherche</vt:lpstr>
      <vt:lpstr>Propositions de thématiques de recherche</vt:lpstr>
      <vt:lpstr>  Halima SAHRAOUI </vt:lpstr>
      <vt:lpstr>Présentation PowerPoint</vt:lpstr>
      <vt:lpstr>Présentation PowerPoint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Etudes Françaises et francophones</dc:title>
  <dc:creator>Inès Saddour</dc:creator>
  <cp:lastModifiedBy>Inès Saddour</cp:lastModifiedBy>
  <cp:revision>18</cp:revision>
  <dcterms:created xsi:type="dcterms:W3CDTF">2023-09-26T09:34:08Z</dcterms:created>
  <dcterms:modified xsi:type="dcterms:W3CDTF">2024-09-20T07:58:16Z</dcterms:modified>
</cp:coreProperties>
</file>